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57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9E4C9A-31A8-4D60-B1BC-E2E5C82E50D2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D8F1A1-819D-4B10-B880-FC1CD4814C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9E4C9A-31A8-4D60-B1BC-E2E5C82E50D2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8F1A1-819D-4B10-B880-FC1CD4814C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9E4C9A-31A8-4D60-B1BC-E2E5C82E50D2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8F1A1-819D-4B10-B880-FC1CD4814C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9E4C9A-31A8-4D60-B1BC-E2E5C82E50D2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8F1A1-819D-4B10-B880-FC1CD4814C4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9E4C9A-31A8-4D60-B1BC-E2E5C82E50D2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8F1A1-819D-4B10-B880-FC1CD4814C4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9E4C9A-31A8-4D60-B1BC-E2E5C82E50D2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8F1A1-819D-4B10-B880-FC1CD4814C4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9E4C9A-31A8-4D60-B1BC-E2E5C82E50D2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8F1A1-819D-4B10-B880-FC1CD4814C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9E4C9A-31A8-4D60-B1BC-E2E5C82E50D2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8F1A1-819D-4B10-B880-FC1CD4814C4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9E4C9A-31A8-4D60-B1BC-E2E5C82E50D2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8F1A1-819D-4B10-B880-FC1CD4814C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9E4C9A-31A8-4D60-B1BC-E2E5C82E50D2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8F1A1-819D-4B10-B880-FC1CD4814C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9E4C9A-31A8-4D60-B1BC-E2E5C82E50D2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D8F1A1-819D-4B10-B880-FC1CD4814C4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9E4C9A-31A8-4D60-B1BC-E2E5C82E50D2}" type="datetimeFigureOut">
              <a:rPr lang="ru-RU" smtClean="0"/>
              <a:pPr/>
              <a:t>26.11.2021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D8F1A1-819D-4B10-B880-FC1CD4814C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8229600" cy="40433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Функциональная грамотность-способность человека использовать навыки чтения и письма в условиях его взаимодействия с социумом.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715016"/>
            <a:ext cx="3643338" cy="103822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1800" b="1" dirty="0" smtClean="0">
                <a:solidFill>
                  <a:schemeClr val="bg1"/>
                </a:solidFill>
              </a:rPr>
              <a:t>Шпак Екатерина Сергеевна, главный специалист МАУ«Центр развития образования».</a:t>
            </a:r>
            <a:endParaRPr lang="ru-RU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14348" y="357166"/>
            <a:ext cx="7772400" cy="135732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Основные компоненты функциональной грамотности: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2071678"/>
            <a:ext cx="7772400" cy="1510684"/>
          </a:xfrm>
        </p:spPr>
        <p:txBody>
          <a:bodyPr>
            <a:normAutofit/>
          </a:bodyPr>
          <a:lstStyle/>
          <a:p>
            <a:pPr algn="l"/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57158" y="2214554"/>
            <a:ext cx="8929718" cy="2928958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ru-RU" sz="2800" dirty="0" smtClean="0"/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Читательская грамотность (базовый навык ФГ);</a:t>
            </a:r>
          </a:p>
          <a:p>
            <a:pPr algn="l">
              <a:buFont typeface="Wingdings" pitchFamily="2" charset="2"/>
              <a:buChar char="Ø"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 typeface="Wingdings" pitchFamily="2" charset="2"/>
              <a:buChar char="Ø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Естественно-научная грамотность;</a:t>
            </a:r>
          </a:p>
          <a:p>
            <a:pPr algn="l">
              <a:buFont typeface="Wingdings" pitchFamily="2" charset="2"/>
              <a:buChar char="Ø"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 typeface="Wingdings" pitchFamily="2" charset="2"/>
              <a:buChar char="Ø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Математическая грамотность.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  <p:sp>
        <p:nvSpPr>
          <p:cNvPr id="6" name="Подзаголовок 3"/>
          <p:cNvSpPr txBox="1">
            <a:spLocks/>
          </p:cNvSpPr>
          <p:nvPr/>
        </p:nvSpPr>
        <p:spPr>
          <a:xfrm>
            <a:off x="642910" y="2071678"/>
            <a:ext cx="7772400" cy="2857520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одзаголовок 3"/>
          <p:cNvSpPr txBox="1">
            <a:spLocks/>
          </p:cNvSpPr>
          <p:nvPr/>
        </p:nvSpPr>
        <p:spPr>
          <a:xfrm>
            <a:off x="500034" y="2143116"/>
            <a:ext cx="7772400" cy="1699770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3"/>
          <p:cNvCxnSpPr/>
          <p:nvPr/>
        </p:nvCxnSpPr>
        <p:spPr>
          <a:xfrm rot="5400000">
            <a:off x="3607587" y="2678901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>
            <a:off x="2143108" y="1857364"/>
            <a:ext cx="114300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6200000" flipH="1">
            <a:off x="5929322" y="1714488"/>
            <a:ext cx="1000132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2844" y="3071810"/>
            <a:ext cx="305243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Финансовая грамотность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071802" y="4071942"/>
            <a:ext cx="280076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Креативное мышление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857884" y="3071810"/>
            <a:ext cx="314541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Глобальные компетенции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500042"/>
            <a:ext cx="67866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Дополнительные компоненты функциональной грамотности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28662" y="428604"/>
            <a:ext cx="7772400" cy="392909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Читательская грамотность –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способность человека понимать,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использовать, оценивать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тексты, размышлять о них!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000240"/>
            <a:ext cx="7786742" cy="3406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ru-RU" sz="2400" dirty="0" smtClean="0"/>
              <a:t> </a:t>
            </a:r>
            <a:r>
              <a:rPr lang="ru-RU" sz="2400" b="1" dirty="0" smtClean="0"/>
              <a:t>умение </a:t>
            </a:r>
            <a:r>
              <a:rPr lang="ru-RU" sz="2400" b="1" dirty="0"/>
              <a:t>воспринимать тему и идею</a:t>
            </a:r>
            <a:r>
              <a:rPr lang="ru-RU" sz="2400" b="1" dirty="0" smtClean="0"/>
              <a:t>;</a:t>
            </a:r>
            <a:r>
              <a:rPr lang="ru-RU" sz="2400" b="1" dirty="0"/>
              <a:t> </a:t>
            </a:r>
            <a:endParaRPr lang="ru-RU" sz="2400" b="1" dirty="0" smtClean="0"/>
          </a:p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endParaRPr lang="ru-RU" sz="2400" b="1" dirty="0" smtClean="0"/>
          </a:p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ru-RU" sz="2400" b="1" dirty="0" smtClean="0"/>
              <a:t> умение </a:t>
            </a:r>
            <a:r>
              <a:rPr lang="ru-RU" sz="2400" b="1" dirty="0"/>
              <a:t>читать и понимать текст</a:t>
            </a:r>
            <a:r>
              <a:rPr lang="ru-RU" sz="2400" b="1" dirty="0" smtClean="0"/>
              <a:t>;</a:t>
            </a:r>
            <a:r>
              <a:rPr lang="ru-RU" sz="2400" b="1" dirty="0"/>
              <a:t> </a:t>
            </a:r>
            <a:endParaRPr lang="ru-RU" sz="2400" b="1" dirty="0" smtClean="0"/>
          </a:p>
          <a:p>
            <a:pPr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ru-RU" sz="2400" b="1" dirty="0" smtClean="0"/>
          </a:p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ru-RU" sz="2400" b="1" dirty="0" smtClean="0"/>
              <a:t> способность </a:t>
            </a:r>
            <a:r>
              <a:rPr lang="ru-RU" sz="2400" b="1" dirty="0"/>
              <a:t>выстраивать собственные тексты.</a:t>
            </a:r>
          </a:p>
          <a:p>
            <a:pPr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ru-RU" sz="2400" dirty="0"/>
          </a:p>
          <a:p>
            <a:pPr lvl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ru-RU" sz="2400" dirty="0" smtClean="0"/>
          </a:p>
          <a:p>
            <a:pPr lvl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642918"/>
            <a:ext cx="7000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Читательские умения:</a:t>
            </a:r>
            <a:endParaRPr lang="ru-RU" sz="40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285884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Формы работы по повышению уровня читательской грамотности: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643050"/>
            <a:ext cx="725230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</a:rPr>
              <a:t> Библиотечные уроки;</a:t>
            </a:r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</a:rPr>
              <a:t> Тематические выставки;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</a:rPr>
              <a:t> Беседа, рекомендательная беседа, беседа о прочитанном;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</a:rPr>
              <a:t> Исследовательская деятельность;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</a:rPr>
              <a:t> Проектная деятельность.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359</TotalTime>
  <Words>116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Функциональная грамотность-способность человека использовать навыки чтения и письма в условиях его взаимодействия с социумом.</vt:lpstr>
      <vt:lpstr> </vt:lpstr>
      <vt:lpstr>Слайд 3</vt:lpstr>
      <vt:lpstr>Читательская грамотность –   способность человека понимать,   использовать, оценивать   тексты, размышлять о них!</vt:lpstr>
      <vt:lpstr>Слайд 5</vt:lpstr>
      <vt:lpstr>Формы работы по повышению уровня читательской грамотности: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Функциональная грамотность-способность человека использовать навыки чтения и письма в условиях его взаимодействия с социумом.</dc:title>
  <dc:creator>Специалист</dc:creator>
  <cp:lastModifiedBy>Специалист</cp:lastModifiedBy>
  <cp:revision>36</cp:revision>
  <dcterms:created xsi:type="dcterms:W3CDTF">2021-11-25T01:37:53Z</dcterms:created>
  <dcterms:modified xsi:type="dcterms:W3CDTF">2021-11-25T23:59:18Z</dcterms:modified>
</cp:coreProperties>
</file>